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45E2-EA97-40A1-8358-569EE3E529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2F4989B8-10CB-46DA-808C-5746C261D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D73CBAA7-93E2-4E5D-8FD8-40E706F659BF}"/>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5" name="Footer Placeholder 4">
            <a:extLst>
              <a:ext uri="{FF2B5EF4-FFF2-40B4-BE49-F238E27FC236}">
                <a16:creationId xmlns:a16="http://schemas.microsoft.com/office/drawing/2014/main" id="{D5B20BCC-307F-4C91-97EA-C742EDEBCFA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CC4888D-21FD-434A-A680-4FD6835E57FC}"/>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252126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929D-B33A-43DD-AFB9-3C92C043503E}"/>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B21DC0B-F95A-43F4-9CA7-A49F0D7FA7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D70BDA5-FB76-424B-9FDE-B6CC4AB8A1E0}"/>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5" name="Footer Placeholder 4">
            <a:extLst>
              <a:ext uri="{FF2B5EF4-FFF2-40B4-BE49-F238E27FC236}">
                <a16:creationId xmlns:a16="http://schemas.microsoft.com/office/drawing/2014/main" id="{27726427-E75B-4E23-B4BF-4B2124464B4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BAFE52E-7DCC-4A47-A332-2111B6EF3C02}"/>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334681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F428F-CA12-44D0-B2E2-42174AB5B6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C3294BEA-C119-488A-B0AA-0C91EC5019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ED0D989-7EAF-4C34-8046-109C9AA7E12D}"/>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5" name="Footer Placeholder 4">
            <a:extLst>
              <a:ext uri="{FF2B5EF4-FFF2-40B4-BE49-F238E27FC236}">
                <a16:creationId xmlns:a16="http://schemas.microsoft.com/office/drawing/2014/main" id="{BA8AEA0A-D0CF-4CC8-A674-798D120F43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E37129A-7CFD-4F2F-8740-D93E80A4686C}"/>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283782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AB5D-FD8F-418C-A298-5D16973B359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DA9A418-79F3-44C6-8E41-40CEE0014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BC2AE16F-5928-4E7D-8534-72F8AE66D353}"/>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5" name="Footer Placeholder 4">
            <a:extLst>
              <a:ext uri="{FF2B5EF4-FFF2-40B4-BE49-F238E27FC236}">
                <a16:creationId xmlns:a16="http://schemas.microsoft.com/office/drawing/2014/main" id="{3EE8E860-8EE9-4A3C-AB49-2DC86D643BB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C329C79-8E3C-4B71-B2AD-50D5D34F7012}"/>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7522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290F-E113-46B7-AB33-A2E2926D1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390F0487-E7AC-4505-B6F4-D2ABB69D1E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63C4E-DDF6-4531-91BE-2F1B4C897BE1}"/>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5" name="Footer Placeholder 4">
            <a:extLst>
              <a:ext uri="{FF2B5EF4-FFF2-40B4-BE49-F238E27FC236}">
                <a16:creationId xmlns:a16="http://schemas.microsoft.com/office/drawing/2014/main" id="{F2B3A6D1-FD43-4E0F-B19B-B7EF8555DB7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645D8EB-FE41-4A65-8E94-E7E28AF99430}"/>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405752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4C47-6756-4CB1-B48B-41BE694E56D1}"/>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476CAF13-5708-4D5F-9FC5-161C4FCAD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57382216-81C0-44D7-BE3C-F7DDD2E651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82139FCE-BCC5-4396-9292-DBCD4AF53305}"/>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6" name="Footer Placeholder 5">
            <a:extLst>
              <a:ext uri="{FF2B5EF4-FFF2-40B4-BE49-F238E27FC236}">
                <a16:creationId xmlns:a16="http://schemas.microsoft.com/office/drawing/2014/main" id="{10F74A86-E587-486D-BE50-0E2A6E30847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B1F2688D-1F74-49F2-A24E-741F9109FEF6}"/>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1839558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8454-CC5D-48F3-B9AF-D0F350614FB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0C8C95AF-CECA-4260-8498-23D78ECB29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B0860-5830-4D7D-AD07-3EBBC54C57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A45E464C-122F-45FA-953A-CB492B9FD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FAC265-9F77-4736-8A65-F3C985953C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5EA0BF45-50D9-457A-8D21-74EEC1E54738}"/>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8" name="Footer Placeholder 7">
            <a:extLst>
              <a:ext uri="{FF2B5EF4-FFF2-40B4-BE49-F238E27FC236}">
                <a16:creationId xmlns:a16="http://schemas.microsoft.com/office/drawing/2014/main" id="{13C028B4-A7B6-4F21-A8B1-5B17B0589EFE}"/>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60B90FB5-077E-4727-BA19-B2AF32E8971D}"/>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203855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D8D8-D834-4FB3-A089-517310F89973}"/>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147E1B19-600D-4668-8659-FA161D90ECCE}"/>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4" name="Footer Placeholder 3">
            <a:extLst>
              <a:ext uri="{FF2B5EF4-FFF2-40B4-BE49-F238E27FC236}">
                <a16:creationId xmlns:a16="http://schemas.microsoft.com/office/drawing/2014/main" id="{C02A28F0-0B67-4D67-9F28-D5DD533CFC68}"/>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D96F671D-4F4B-4B0C-AB48-C4C685CA4651}"/>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262880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9799B-9844-4A49-9D17-7AFC65A3A2A5}"/>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3" name="Footer Placeholder 2">
            <a:extLst>
              <a:ext uri="{FF2B5EF4-FFF2-40B4-BE49-F238E27FC236}">
                <a16:creationId xmlns:a16="http://schemas.microsoft.com/office/drawing/2014/main" id="{19594EAB-9F6D-4B0F-AE34-589230C44B41}"/>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2735C77-F177-4828-B19D-092A5539C946}"/>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350709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4494-A93F-447B-A1E8-EBE13682B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02EA09CD-98EA-41C5-AFAB-75E28CDBE5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19404E4E-8D66-4B5B-B616-A04C0A18E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B228F-2841-4ADF-8B19-26FDDA84930E}"/>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6" name="Footer Placeholder 5">
            <a:extLst>
              <a:ext uri="{FF2B5EF4-FFF2-40B4-BE49-F238E27FC236}">
                <a16:creationId xmlns:a16="http://schemas.microsoft.com/office/drawing/2014/main" id="{D38EC8D2-A0DB-4057-92CC-759265CB67CE}"/>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46C0D99-D813-4E35-9621-153A9E1E4D72}"/>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412728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5D86-7D16-45C8-91AE-4A31A58BE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E2833F91-116A-4DDA-B942-5C49E3388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FD4402B-92E1-45DB-9494-48F9448B4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3ADFD-C4B8-4501-B302-5F4B46451AC7}"/>
              </a:ext>
            </a:extLst>
          </p:cNvPr>
          <p:cNvSpPr>
            <a:spLocks noGrp="1"/>
          </p:cNvSpPr>
          <p:nvPr>
            <p:ph type="dt" sz="half" idx="10"/>
          </p:nvPr>
        </p:nvSpPr>
        <p:spPr/>
        <p:txBody>
          <a:bodyPr/>
          <a:lstStyle/>
          <a:p>
            <a:fld id="{E51FCA63-D481-4E74-8226-F49343227AFC}" type="datetimeFigureOut">
              <a:rPr lang="en-BE" smtClean="0"/>
              <a:t>06/23/2021</a:t>
            </a:fld>
            <a:endParaRPr lang="en-BE"/>
          </a:p>
        </p:txBody>
      </p:sp>
      <p:sp>
        <p:nvSpPr>
          <p:cNvPr id="6" name="Footer Placeholder 5">
            <a:extLst>
              <a:ext uri="{FF2B5EF4-FFF2-40B4-BE49-F238E27FC236}">
                <a16:creationId xmlns:a16="http://schemas.microsoft.com/office/drawing/2014/main" id="{E36B2629-B91F-4C53-90BB-100F510AF097}"/>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957BBA1-39B2-4B4C-8831-D8AD89409DF1}"/>
              </a:ext>
            </a:extLst>
          </p:cNvPr>
          <p:cNvSpPr>
            <a:spLocks noGrp="1"/>
          </p:cNvSpPr>
          <p:nvPr>
            <p:ph type="sldNum" sz="quarter" idx="12"/>
          </p:nvPr>
        </p:nvSpPr>
        <p:spPr/>
        <p:txBody>
          <a:bodyPr/>
          <a:lstStyle/>
          <a:p>
            <a:fld id="{69AD1381-7BA6-419F-88F3-78103C7811FD}" type="slidenum">
              <a:rPr lang="en-BE" smtClean="0"/>
              <a:t>‹#›</a:t>
            </a:fld>
            <a:endParaRPr lang="en-BE"/>
          </a:p>
        </p:txBody>
      </p:sp>
    </p:spTree>
    <p:extLst>
      <p:ext uri="{BB962C8B-B14F-4D97-AF65-F5344CB8AC3E}">
        <p14:creationId xmlns:p14="http://schemas.microsoft.com/office/powerpoint/2010/main" val="277341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A94CD2-9838-4132-BE28-4C48C690E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EC6C3F7D-C757-46A1-8BB3-CF7E0107B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105600FA-0951-443A-B110-3ACABA523B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FCA63-D481-4E74-8226-F49343227AFC}" type="datetimeFigureOut">
              <a:rPr lang="en-BE" smtClean="0"/>
              <a:t>06/23/2021</a:t>
            </a:fld>
            <a:endParaRPr lang="en-BE"/>
          </a:p>
        </p:txBody>
      </p:sp>
      <p:sp>
        <p:nvSpPr>
          <p:cNvPr id="5" name="Footer Placeholder 4">
            <a:extLst>
              <a:ext uri="{FF2B5EF4-FFF2-40B4-BE49-F238E27FC236}">
                <a16:creationId xmlns:a16="http://schemas.microsoft.com/office/drawing/2014/main" id="{43189A68-0135-46A8-B864-5B1B2A89D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254E6165-590D-46E0-9D3A-498C336FA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D1381-7BA6-419F-88F3-78103C7811FD}" type="slidenum">
              <a:rPr lang="en-BE" smtClean="0"/>
              <a:t>‹#›</a:t>
            </a:fld>
            <a:endParaRPr lang="en-BE"/>
          </a:p>
        </p:txBody>
      </p:sp>
    </p:spTree>
    <p:extLst>
      <p:ext uri="{BB962C8B-B14F-4D97-AF65-F5344CB8AC3E}">
        <p14:creationId xmlns:p14="http://schemas.microsoft.com/office/powerpoint/2010/main" val="1063335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scn.wikipedia.org/wiki/File:Belgium_flag_large.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analducentre.be/en/visits/the-sloping-lock-of-ronquieres/"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voiesdeau.hainaut.be/fr/formule/location-bateaux-electriques/" TargetMode="External"/><Relationship Id="rId4" Type="http://schemas.openxmlformats.org/officeDocument/2006/relationships/hyperlink" Target="https://www.canalducentre.be/en/visits/the-historic-canal-centr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Boat_lift" TargetMode="External"/><Relationship Id="rId3" Type="http://schemas.openxmlformats.org/officeDocument/2006/relationships/hyperlink" Target="https://en.wikipedia.org/wiki/French_language" TargetMode="External"/><Relationship Id="rId7" Type="http://schemas.openxmlformats.org/officeDocument/2006/relationships/hyperlink" Target="https://en.wikipedia.org/wiki/Belgium"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en.wikipedia.org/wiki/Hainaut_(province)" TargetMode="External"/><Relationship Id="rId11" Type="http://schemas.openxmlformats.org/officeDocument/2006/relationships/image" Target="../media/image11.jpg"/><Relationship Id="rId5" Type="http://schemas.openxmlformats.org/officeDocument/2006/relationships/hyperlink" Target="https://en.wikipedia.org/wiki/Le_R%C5%93ulx" TargetMode="External"/><Relationship Id="rId10" Type="http://schemas.openxmlformats.org/officeDocument/2006/relationships/image" Target="../media/image10.jpg"/><Relationship Id="rId4" Type="http://schemas.openxmlformats.org/officeDocument/2006/relationships/hyperlink" Target="https://en.wikipedia.org/wiki/Canal_du_Centre_(Belgium)" TargetMode="External"/><Relationship Id="rId9" Type="http://schemas.openxmlformats.org/officeDocument/2006/relationships/hyperlink" Target="https://en.wikipedia.org/wiki/Three_Gorges_Dam#Ship_lif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s://visitworldheritage.com/en/eu/lifts-of-the-canal-du-centre"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www.google.com/maps?f=d&amp;dirflg=d&amp;saddr=&amp;daddr=Rue%20Raymond%20Cordier%2050,7070,Thieu,BE" TargetMode="External"/><Relationship Id="rId5" Type="http://schemas.openxmlformats.org/officeDocument/2006/relationships/hyperlink" Target="https://www.youtube.com/watch?v=wySQJ9hJQv8"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A775-0D78-4CD9-BFEC-075FEBE3F62E}"/>
              </a:ext>
            </a:extLst>
          </p:cNvPr>
          <p:cNvSpPr>
            <a:spLocks noGrp="1"/>
          </p:cNvSpPr>
          <p:nvPr>
            <p:ph type="ctrTitle"/>
          </p:nvPr>
        </p:nvSpPr>
        <p:spPr>
          <a:xfrm>
            <a:off x="2099144" y="1248355"/>
            <a:ext cx="8568856" cy="1288111"/>
          </a:xfrm>
        </p:spPr>
        <p:txBody>
          <a:bodyPr>
            <a:normAutofit fontScale="90000"/>
          </a:bodyPr>
          <a:lstStyle/>
          <a:p>
            <a:r>
              <a:rPr lang="en-GB" sz="7200" b="1" dirty="0">
                <a:solidFill>
                  <a:srgbClr val="002060"/>
                </a:solidFill>
              </a:rPr>
              <a:t>Things to do in Belgium</a:t>
            </a:r>
            <a:endParaRPr lang="en-BE" sz="7200" b="1" dirty="0">
              <a:solidFill>
                <a:srgbClr val="002060"/>
              </a:solidFill>
            </a:endParaRPr>
          </a:p>
        </p:txBody>
      </p:sp>
      <p:pic>
        <p:nvPicPr>
          <p:cNvPr id="4" name="Picture 3" descr="A drawing of a person&#10;&#10;Description automatically generated">
            <a:extLst>
              <a:ext uri="{FF2B5EF4-FFF2-40B4-BE49-F238E27FC236}">
                <a16:creationId xmlns:a16="http://schemas.microsoft.com/office/drawing/2014/main" id="{D10F5198-CA1F-469E-942D-057AE88F6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4AA6196-FC94-4ABF-B055-72D435D6DC5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61155" y="3832528"/>
            <a:ext cx="2614941" cy="2270096"/>
          </a:xfrm>
          <a:prstGeom prst="rect">
            <a:avLst/>
          </a:prstGeom>
        </p:spPr>
      </p:pic>
    </p:spTree>
    <p:extLst>
      <p:ext uri="{BB962C8B-B14F-4D97-AF65-F5344CB8AC3E}">
        <p14:creationId xmlns:p14="http://schemas.microsoft.com/office/powerpoint/2010/main" val="153388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05FAEC84-CAFC-46D9-9909-D8788F0C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932ADFB-B093-4EEA-A161-548855A29EBA}"/>
              </a:ext>
            </a:extLst>
          </p:cNvPr>
          <p:cNvSpPr txBox="1"/>
          <p:nvPr/>
        </p:nvSpPr>
        <p:spPr>
          <a:xfrm>
            <a:off x="2447014" y="499813"/>
            <a:ext cx="8064610" cy="1339213"/>
          </a:xfrm>
          <a:prstGeom prst="rect">
            <a:avLst/>
          </a:prstGeom>
          <a:noFill/>
        </p:spPr>
        <p:txBody>
          <a:bodyPr wrap="square">
            <a:spAutoFit/>
          </a:bodyPr>
          <a:lstStyle/>
          <a:p>
            <a:pPr>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You can walk along the </a:t>
            </a:r>
            <a:r>
              <a:rPr lang="en-GB" sz="2400"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Dijle</a:t>
            </a:r>
            <a:r>
              <a:rPr lang="en-GB" sz="2400" dirty="0">
                <a:effectLst/>
                <a:latin typeface="Arial" panose="020B0604020202020204" pitchFamily="34" charset="0"/>
                <a:ea typeface="Calibri" panose="020F0502020204030204" pitchFamily="34" charset="0"/>
                <a:cs typeface="Times New Roman" panose="02020603050405020304" pitchFamily="18" charset="0"/>
              </a:rPr>
              <a:t> on the </a:t>
            </a:r>
            <a:r>
              <a:rPr lang="en-GB" sz="2400"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Dyle</a:t>
            </a:r>
            <a:r>
              <a:rPr lang="en-GB" sz="2400" dirty="0">
                <a:effectLst/>
                <a:latin typeface="Arial" panose="020B0604020202020204" pitchFamily="34" charset="0"/>
                <a:ea typeface="Calibri" panose="020F0502020204030204" pitchFamily="34" charset="0"/>
                <a:cs typeface="Times New Roman" panose="02020603050405020304" pitchFamily="18" charset="0"/>
              </a:rPr>
              <a:t> path to the </a:t>
            </a:r>
            <a:r>
              <a:rPr lang="en-GB" sz="2400"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Kruidtuin</a:t>
            </a:r>
            <a:r>
              <a:rPr lang="en-GB" sz="2400" dirty="0">
                <a:effectLst/>
                <a:latin typeface="Arial" panose="020B0604020202020204" pitchFamily="34" charset="0"/>
                <a:ea typeface="Calibri" panose="020F0502020204030204" pitchFamily="34" charset="0"/>
                <a:cs typeface="Times New Roman" panose="02020603050405020304" pitchFamily="18" charset="0"/>
              </a:rPr>
              <a:t> and along the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Bruul</a:t>
            </a:r>
            <a:r>
              <a:rPr lang="en-GB" sz="2400" dirty="0">
                <a:effectLst/>
                <a:latin typeface="Arial" panose="020B0604020202020204" pitchFamily="34" charset="0"/>
                <a:ea typeface="Calibri" panose="020F0502020204030204" pitchFamily="34" charset="0"/>
                <a:cs typeface="Times New Roman" panose="02020603050405020304" pitchFamily="18" charset="0"/>
              </a:rPr>
              <a:t>, by the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Beiaardschool</a:t>
            </a:r>
            <a:r>
              <a:rPr lang="en-GB" sz="2400" dirty="0">
                <a:effectLst/>
                <a:latin typeface="Arial" panose="020B0604020202020204" pitchFamily="34" charset="0"/>
                <a:ea typeface="Calibri" panose="020F0502020204030204" pitchFamily="34" charset="0"/>
                <a:cs typeface="Times New Roman" panose="02020603050405020304" pitchFamily="18" charset="0"/>
              </a:rPr>
              <a:t> to the Grote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Markt</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endParaRPr lang="en-B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35D1C62-1229-48FF-AB86-3702A3F7B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31" y="2759103"/>
            <a:ext cx="5247860" cy="3498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F49ED19D-A7BD-444C-BB70-2EF53FF6E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454" y="2767054"/>
            <a:ext cx="5283641" cy="3522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C61D19F9-F43D-4635-B45F-7CE7B19D591D}"/>
              </a:ext>
            </a:extLst>
          </p:cNvPr>
          <p:cNvSpPr txBox="1"/>
          <p:nvPr/>
        </p:nvSpPr>
        <p:spPr>
          <a:xfrm>
            <a:off x="341906" y="2297927"/>
            <a:ext cx="3212327" cy="369332"/>
          </a:xfrm>
          <a:prstGeom prst="rect">
            <a:avLst/>
          </a:prstGeom>
          <a:noFill/>
        </p:spPr>
        <p:txBody>
          <a:bodyPr wrap="square" rtlCol="0">
            <a:spAutoFit/>
          </a:bodyPr>
          <a:lstStyle/>
          <a:p>
            <a:r>
              <a:rPr lang="en-GB" dirty="0" err="1">
                <a:solidFill>
                  <a:schemeClr val="accent6">
                    <a:lumMod val="75000"/>
                  </a:schemeClr>
                </a:solidFill>
              </a:rPr>
              <a:t>Dijlepad</a:t>
            </a:r>
            <a:r>
              <a:rPr lang="en-GB" dirty="0">
                <a:solidFill>
                  <a:schemeClr val="accent6">
                    <a:lumMod val="75000"/>
                  </a:schemeClr>
                </a:solidFill>
              </a:rPr>
              <a:t> </a:t>
            </a:r>
            <a:r>
              <a:rPr lang="en-GB" dirty="0" err="1">
                <a:solidFill>
                  <a:schemeClr val="accent6">
                    <a:lumMod val="75000"/>
                  </a:schemeClr>
                </a:solidFill>
              </a:rPr>
              <a:t>Mechelen</a:t>
            </a:r>
            <a:endParaRPr lang="en-BE" dirty="0">
              <a:solidFill>
                <a:schemeClr val="accent6">
                  <a:lumMod val="75000"/>
                </a:schemeClr>
              </a:solidFill>
            </a:endParaRPr>
          </a:p>
        </p:txBody>
      </p:sp>
      <p:sp>
        <p:nvSpPr>
          <p:cNvPr id="10" name="TextBox 9">
            <a:extLst>
              <a:ext uri="{FF2B5EF4-FFF2-40B4-BE49-F238E27FC236}">
                <a16:creationId xmlns:a16="http://schemas.microsoft.com/office/drawing/2014/main" id="{CA8F6FCE-26BF-419B-A13F-3BAC8027C993}"/>
              </a:ext>
            </a:extLst>
          </p:cNvPr>
          <p:cNvSpPr txBox="1"/>
          <p:nvPr/>
        </p:nvSpPr>
        <p:spPr>
          <a:xfrm>
            <a:off x="5852159" y="2297927"/>
            <a:ext cx="3307743" cy="369332"/>
          </a:xfrm>
          <a:prstGeom prst="rect">
            <a:avLst/>
          </a:prstGeom>
          <a:noFill/>
        </p:spPr>
        <p:txBody>
          <a:bodyPr wrap="square" rtlCol="0">
            <a:spAutoFit/>
          </a:bodyPr>
          <a:lstStyle/>
          <a:p>
            <a:r>
              <a:rPr lang="en-GB" dirty="0" err="1">
                <a:solidFill>
                  <a:schemeClr val="accent6">
                    <a:lumMod val="75000"/>
                  </a:schemeClr>
                </a:solidFill>
              </a:rPr>
              <a:t>Dijlepad</a:t>
            </a:r>
            <a:r>
              <a:rPr lang="en-GB" dirty="0">
                <a:solidFill>
                  <a:schemeClr val="accent6">
                    <a:lumMod val="75000"/>
                  </a:schemeClr>
                </a:solidFill>
              </a:rPr>
              <a:t> </a:t>
            </a:r>
            <a:r>
              <a:rPr lang="en-GB" dirty="0" err="1">
                <a:solidFill>
                  <a:schemeClr val="accent6">
                    <a:lumMod val="75000"/>
                  </a:schemeClr>
                </a:solidFill>
              </a:rPr>
              <a:t>Mechelen</a:t>
            </a:r>
            <a:endParaRPr lang="en-BE" dirty="0">
              <a:solidFill>
                <a:schemeClr val="accent6">
                  <a:lumMod val="75000"/>
                </a:schemeClr>
              </a:solidFill>
            </a:endParaRPr>
          </a:p>
        </p:txBody>
      </p:sp>
    </p:spTree>
    <p:extLst>
      <p:ext uri="{BB962C8B-B14F-4D97-AF65-F5344CB8AC3E}">
        <p14:creationId xmlns:p14="http://schemas.microsoft.com/office/powerpoint/2010/main" val="33287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D56F0C4B-31AB-4C04-9253-CE1FE46ED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243D4D19-966C-428E-93B7-3342CF684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30" y="2826150"/>
            <a:ext cx="5655009" cy="3773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7792F61-993E-4243-8EE5-D1553495C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562" y="457862"/>
            <a:ext cx="5011972" cy="6264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EC270939-3190-4317-9034-6418D48B170D}"/>
              </a:ext>
            </a:extLst>
          </p:cNvPr>
          <p:cNvSpPr txBox="1"/>
          <p:nvPr/>
        </p:nvSpPr>
        <p:spPr>
          <a:xfrm>
            <a:off x="125234" y="1870746"/>
            <a:ext cx="6118528" cy="369332"/>
          </a:xfrm>
          <a:prstGeom prst="rect">
            <a:avLst/>
          </a:prstGeom>
          <a:noFill/>
        </p:spPr>
        <p:txBody>
          <a:bodyPr wrap="square">
            <a:spAutoFit/>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The </a:t>
            </a:r>
            <a:r>
              <a:rPr lang="en-GB" sz="1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Grote </a:t>
            </a:r>
            <a:r>
              <a:rPr lang="en-GB" sz="1800"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Markt</a:t>
            </a:r>
            <a:r>
              <a:rPr lang="en-GB" sz="1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is very beautiful, like a perfect postcard.</a:t>
            </a:r>
            <a:endParaRPr lang="en-BE" dirty="0"/>
          </a:p>
        </p:txBody>
      </p:sp>
    </p:spTree>
    <p:extLst>
      <p:ext uri="{BB962C8B-B14F-4D97-AF65-F5344CB8AC3E}">
        <p14:creationId xmlns:p14="http://schemas.microsoft.com/office/powerpoint/2010/main" val="33511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4596B011-0743-41A2-8E4A-FC92E97BA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8C153CF-A726-4BFD-9596-B2B23E805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91" y="1934605"/>
            <a:ext cx="3116457" cy="4683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6DF35E7-94AC-4815-A9DA-F18B219E6E06}"/>
              </a:ext>
            </a:extLst>
          </p:cNvPr>
          <p:cNvSpPr txBox="1"/>
          <p:nvPr/>
        </p:nvSpPr>
        <p:spPr>
          <a:xfrm>
            <a:off x="3997518" y="552964"/>
            <a:ext cx="7531873" cy="5767669"/>
          </a:xfrm>
          <a:prstGeom prst="rect">
            <a:avLst/>
          </a:prstGeom>
          <a:noFill/>
        </p:spPr>
        <p:txBody>
          <a:bodyPr wrap="square">
            <a:spAutoFit/>
          </a:bodyPr>
          <a:lstStyle/>
          <a:p>
            <a:pPr>
              <a:lnSpc>
                <a:spcPct val="115000"/>
              </a:lnSpc>
              <a:spcAft>
                <a:spcPts val="1000"/>
              </a:spcAft>
            </a:pPr>
            <a:r>
              <a:rPr lang="en-GB" sz="2800" dirty="0">
                <a:effectLst/>
                <a:latin typeface="Arial" panose="020B0604020202020204" pitchFamily="34" charset="0"/>
                <a:ea typeface="Calibri" panose="020F0502020204030204" pitchFamily="34" charset="0"/>
                <a:cs typeface="Times New Roman" panose="02020603050405020304" pitchFamily="18" charset="0"/>
              </a:rPr>
              <a:t>You can visit the  </a:t>
            </a:r>
            <a:r>
              <a:rPr lang="en-GB" sz="2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Sint </a:t>
            </a:r>
            <a:r>
              <a:rPr lang="en-GB" sz="2800"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Rombouts</a:t>
            </a:r>
            <a:r>
              <a:rPr lang="en-GB" sz="2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cathedral  </a:t>
            </a:r>
            <a:r>
              <a:rPr lang="en-GB" sz="2800" dirty="0">
                <a:effectLst/>
                <a:latin typeface="Arial" panose="020B0604020202020204" pitchFamily="34" charset="0"/>
                <a:ea typeface="Calibri" panose="020F0502020204030204" pitchFamily="34" charset="0"/>
                <a:cs typeface="Times New Roman" panose="02020603050405020304" pitchFamily="18" charset="0"/>
              </a:rPr>
              <a:t>with some of its incredible art or climb the (15</a:t>
            </a:r>
            <a:r>
              <a:rPr lang="en-GB" sz="2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GB" sz="2800" dirty="0">
                <a:effectLst/>
                <a:latin typeface="Arial" panose="020B0604020202020204" pitchFamily="34" charset="0"/>
                <a:ea typeface="Calibri" panose="020F0502020204030204" pitchFamily="34" charset="0"/>
                <a:cs typeface="Times New Roman" panose="02020603050405020304" pitchFamily="18" charset="0"/>
              </a:rPr>
              <a:t> century) tower for a magnificent view over the city. It takes 20 minutes, 538 steps up and as many down…</a:t>
            </a:r>
            <a:endParaRPr lang="en-BE"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800" dirty="0">
                <a:effectLst/>
                <a:latin typeface="Arial" panose="020B0604020202020204" pitchFamily="34" charset="0"/>
                <a:ea typeface="Calibri" panose="020F0502020204030204" pitchFamily="34" charset="0"/>
                <a:cs typeface="Times New Roman" panose="02020603050405020304" pitchFamily="18" charset="0"/>
              </a:rPr>
              <a:t>You can visit the </a:t>
            </a:r>
            <a:r>
              <a:rPr lang="en-GB" sz="2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Saint-Johns church </a:t>
            </a:r>
            <a:r>
              <a:rPr lang="en-GB" sz="2800" dirty="0">
                <a:effectLst/>
                <a:latin typeface="Arial" panose="020B0604020202020204" pitchFamily="34" charset="0"/>
                <a:ea typeface="Calibri" panose="020F0502020204030204" pitchFamily="34" charset="0"/>
                <a:cs typeface="Times New Roman" panose="02020603050405020304" pitchFamily="18" charset="0"/>
              </a:rPr>
              <a:t>and see the Rubens painting ‘adoration of the Magi’.  </a:t>
            </a:r>
            <a:r>
              <a:rPr lang="en-GB" sz="2800" dirty="0" err="1">
                <a:effectLst/>
                <a:latin typeface="Arial" panose="020B0604020202020204" pitchFamily="34" charset="0"/>
                <a:ea typeface="Calibri" panose="020F0502020204030204" pitchFamily="34" charset="0"/>
                <a:cs typeface="Times New Roman" panose="02020603050405020304" pitchFamily="18" charset="0"/>
              </a:rPr>
              <a:t>Mechelen</a:t>
            </a:r>
            <a:r>
              <a:rPr lang="en-GB" sz="2800" dirty="0">
                <a:effectLst/>
                <a:latin typeface="Arial" panose="020B0604020202020204" pitchFamily="34" charset="0"/>
                <a:ea typeface="Calibri" panose="020F0502020204030204" pitchFamily="34" charset="0"/>
                <a:cs typeface="Times New Roman" panose="02020603050405020304" pitchFamily="18" charset="0"/>
              </a:rPr>
              <a:t> counts 8 historical churches.</a:t>
            </a:r>
            <a:endParaRPr lang="en-BE"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800" dirty="0">
                <a:effectLst/>
                <a:latin typeface="Arial" panose="020B0604020202020204" pitchFamily="34" charset="0"/>
                <a:ea typeface="Calibri" panose="020F0502020204030204" pitchFamily="34" charset="0"/>
                <a:cs typeface="Times New Roman" panose="02020603050405020304" pitchFamily="18" charset="0"/>
              </a:rPr>
              <a:t>There is the </a:t>
            </a:r>
            <a:r>
              <a:rPr lang="en-GB" sz="2800"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Beguinage</a:t>
            </a:r>
            <a:r>
              <a:rPr lang="en-GB" sz="2800" dirty="0">
                <a:effectLst/>
                <a:latin typeface="Arial" panose="020B0604020202020204" pitchFamily="34" charset="0"/>
                <a:ea typeface="Calibri" panose="020F0502020204030204" pitchFamily="34" charset="0"/>
                <a:cs typeface="Times New Roman" panose="02020603050405020304" pitchFamily="18" charset="0"/>
              </a:rPr>
              <a:t>, big and small.  Not as big as in other cities but a cosy little village inside the city with its own </a:t>
            </a:r>
            <a:r>
              <a:rPr lang="en-GB" sz="2800" dirty="0" err="1">
                <a:effectLst/>
                <a:latin typeface="Arial" panose="020B0604020202020204" pitchFamily="34" charset="0"/>
                <a:ea typeface="Calibri" panose="020F0502020204030204" pitchFamily="34" charset="0"/>
                <a:cs typeface="Times New Roman" panose="02020603050405020304" pitchFamily="18" charset="0"/>
              </a:rPr>
              <a:t>Begijnhofkerk</a:t>
            </a:r>
            <a:r>
              <a:rPr lang="en-GB" sz="2800" dirty="0">
                <a:effectLst/>
                <a:latin typeface="Arial" panose="020B0604020202020204" pitchFamily="34" charset="0"/>
                <a:ea typeface="Calibri" panose="020F0502020204030204" pitchFamily="34" charset="0"/>
                <a:cs typeface="Times New Roman" panose="02020603050405020304" pitchFamily="18" charset="0"/>
              </a:rPr>
              <a:t>.</a:t>
            </a:r>
            <a:endParaRPr lang="en-B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EE27F47-A8C4-4078-960B-9662C218D895}"/>
              </a:ext>
            </a:extLst>
          </p:cNvPr>
          <p:cNvSpPr txBox="1"/>
          <p:nvPr/>
        </p:nvSpPr>
        <p:spPr>
          <a:xfrm>
            <a:off x="2218414" y="1415333"/>
            <a:ext cx="2846567" cy="369332"/>
          </a:xfrm>
          <a:prstGeom prst="rect">
            <a:avLst/>
          </a:prstGeom>
          <a:noFill/>
        </p:spPr>
        <p:txBody>
          <a:bodyPr wrap="square" rtlCol="0">
            <a:spAutoFit/>
          </a:bodyPr>
          <a:lstStyle/>
          <a:p>
            <a:r>
              <a:rPr lang="en-GB" dirty="0">
                <a:solidFill>
                  <a:schemeClr val="accent6">
                    <a:lumMod val="75000"/>
                  </a:schemeClr>
                </a:solidFill>
              </a:rPr>
              <a:t>Groot </a:t>
            </a:r>
            <a:r>
              <a:rPr lang="en-GB" dirty="0" err="1">
                <a:solidFill>
                  <a:schemeClr val="accent6">
                    <a:lumMod val="75000"/>
                  </a:schemeClr>
                </a:solidFill>
              </a:rPr>
              <a:t>begijnhof</a:t>
            </a:r>
            <a:endParaRPr lang="en-BE" dirty="0">
              <a:solidFill>
                <a:schemeClr val="accent6">
                  <a:lumMod val="75000"/>
                </a:schemeClr>
              </a:solidFill>
            </a:endParaRPr>
          </a:p>
        </p:txBody>
      </p:sp>
    </p:spTree>
    <p:extLst>
      <p:ext uri="{BB962C8B-B14F-4D97-AF65-F5344CB8AC3E}">
        <p14:creationId xmlns:p14="http://schemas.microsoft.com/office/powerpoint/2010/main" val="117122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69357B48-9D97-4809-A9F3-3DA20C274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539EFEE-0D98-4DEB-AD7E-04B4F80BBA8C}"/>
              </a:ext>
            </a:extLst>
          </p:cNvPr>
          <p:cNvSpPr txBox="1"/>
          <p:nvPr/>
        </p:nvSpPr>
        <p:spPr>
          <a:xfrm>
            <a:off x="2542429" y="498062"/>
            <a:ext cx="8994913" cy="2111347"/>
          </a:xfrm>
          <a:prstGeom prst="rect">
            <a:avLst/>
          </a:prstGeom>
          <a:noFill/>
        </p:spPr>
        <p:txBody>
          <a:bodyPr wrap="square">
            <a:spAutoFit/>
          </a:bodyPr>
          <a:lstStyle/>
          <a:p>
            <a:pPr>
              <a:lnSpc>
                <a:spcPct val="115000"/>
              </a:lnSpc>
              <a:spcAft>
                <a:spcPts val="1000"/>
              </a:spcAft>
            </a:pPr>
            <a:r>
              <a:rPr lang="en-GB" sz="1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The Kazerne Dossin </a:t>
            </a:r>
            <a:r>
              <a:rPr lang="en-GB" sz="1800" dirty="0">
                <a:effectLst/>
                <a:latin typeface="Arial" panose="020B0604020202020204" pitchFamily="34" charset="0"/>
                <a:ea typeface="Calibri" panose="020F0502020204030204" pitchFamily="34" charset="0"/>
                <a:cs typeface="Times New Roman" panose="02020603050405020304" pitchFamily="18" charset="0"/>
              </a:rPr>
              <a:t>remembers the of 26.000 Jews, Roma and Sinti that were deported to Auschwitz  during World War 2. It’s not only dealing with the Belgian story but it’s also a modern museum about massive violence.</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Students from all over the world come to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Mechelen</a:t>
            </a:r>
            <a:r>
              <a:rPr lang="en-GB" sz="1800" dirty="0">
                <a:effectLst/>
                <a:latin typeface="Arial" panose="020B0604020202020204" pitchFamily="34" charset="0"/>
                <a:ea typeface="Calibri" panose="020F0502020204030204" pitchFamily="34" charset="0"/>
                <a:cs typeface="Times New Roman" panose="02020603050405020304" pitchFamily="18" charset="0"/>
              </a:rPr>
              <a:t> to play church bells at the carillon school.  It’s also the home of one of the last remaining places in the world that restores and repairs antique tapestries at </a:t>
            </a:r>
            <a:r>
              <a:rPr lang="en-GB" sz="1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Royal Manufacturers De Wit. </a:t>
            </a:r>
            <a:endParaRPr lang="en-BE"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EB9EE88-E022-43A0-9DF3-8A40A69FC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66" y="2663686"/>
            <a:ext cx="5310251" cy="3977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BA9431BE-B8F7-4CF4-ABA2-483545F0F8B8}"/>
              </a:ext>
            </a:extLst>
          </p:cNvPr>
          <p:cNvSpPr txBox="1"/>
          <p:nvPr/>
        </p:nvSpPr>
        <p:spPr>
          <a:xfrm>
            <a:off x="485030" y="2178658"/>
            <a:ext cx="3180522" cy="369332"/>
          </a:xfrm>
          <a:prstGeom prst="rect">
            <a:avLst/>
          </a:prstGeom>
          <a:noFill/>
        </p:spPr>
        <p:txBody>
          <a:bodyPr wrap="square" rtlCol="0">
            <a:spAutoFit/>
          </a:bodyPr>
          <a:lstStyle/>
          <a:p>
            <a:r>
              <a:rPr lang="en-GB" dirty="0">
                <a:solidFill>
                  <a:schemeClr val="accent6">
                    <a:lumMod val="75000"/>
                  </a:schemeClr>
                </a:solidFill>
              </a:rPr>
              <a:t>Haven </a:t>
            </a:r>
            <a:r>
              <a:rPr lang="en-GB" dirty="0" err="1">
                <a:solidFill>
                  <a:schemeClr val="accent6">
                    <a:lumMod val="75000"/>
                  </a:schemeClr>
                </a:solidFill>
              </a:rPr>
              <a:t>Mechelen</a:t>
            </a:r>
            <a:endParaRPr lang="en-BE" dirty="0">
              <a:solidFill>
                <a:schemeClr val="accent6">
                  <a:lumMod val="75000"/>
                </a:schemeClr>
              </a:solidFill>
            </a:endParaRPr>
          </a:p>
        </p:txBody>
      </p:sp>
    </p:spTree>
    <p:extLst>
      <p:ext uri="{BB962C8B-B14F-4D97-AF65-F5344CB8AC3E}">
        <p14:creationId xmlns:p14="http://schemas.microsoft.com/office/powerpoint/2010/main" val="197292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F252EFAA-8536-45D0-9278-7726DC774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944D28A-DAB0-4643-B780-477BAED9301F}"/>
              </a:ext>
            </a:extLst>
          </p:cNvPr>
          <p:cNvSpPr txBox="1"/>
          <p:nvPr/>
        </p:nvSpPr>
        <p:spPr>
          <a:xfrm>
            <a:off x="2280036" y="422972"/>
            <a:ext cx="8899498" cy="4150623"/>
          </a:xfrm>
          <a:prstGeom prst="rect">
            <a:avLst/>
          </a:prstGeom>
          <a:noFill/>
        </p:spPr>
        <p:txBody>
          <a:bodyPr wrap="square">
            <a:spAutoFit/>
          </a:bodyPr>
          <a:lstStyle/>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last but not least: the beer.  </a:t>
            </a:r>
            <a:r>
              <a:rPr lang="en-GB" sz="1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Brewery Het Anker </a:t>
            </a:r>
            <a:r>
              <a:rPr lang="en-GB" sz="1800" dirty="0">
                <a:effectLst/>
                <a:latin typeface="Arial" panose="020B0604020202020204" pitchFamily="34" charset="0"/>
                <a:ea typeface="Calibri" panose="020F0502020204030204" pitchFamily="34" charset="0"/>
                <a:cs typeface="Times New Roman" panose="02020603050405020304" pitchFamily="18" charset="0"/>
              </a:rPr>
              <a:t>(1369) is one of Belgium’s oldest brewery’s.  </a:t>
            </a:r>
          </a:p>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Gouden</a:t>
            </a:r>
            <a:r>
              <a:rPr lang="en-GB" sz="1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Carolus </a:t>
            </a:r>
            <a:r>
              <a:rPr lang="en-GB" sz="1800" dirty="0">
                <a:effectLst/>
                <a:latin typeface="Arial" panose="020B0604020202020204" pitchFamily="34" charset="0"/>
                <a:ea typeface="Calibri" panose="020F0502020204030204" pitchFamily="34" charset="0"/>
                <a:cs typeface="Times New Roman" panose="02020603050405020304" pitchFamily="18" charset="0"/>
              </a:rPr>
              <a:t>is the famous beer that is brewed there. You can visit the brewery or have a beer or an excellent meal in the Brasserie. Or go and have a drink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Mechelen’s</a:t>
            </a:r>
            <a:r>
              <a:rPr lang="en-GB" sz="1800" dirty="0">
                <a:effectLst/>
                <a:latin typeface="Arial" panose="020B0604020202020204" pitchFamily="34" charset="0"/>
                <a:ea typeface="Calibri" panose="020F0502020204030204" pitchFamily="34" charset="0"/>
                <a:cs typeface="Times New Roman" panose="02020603050405020304" pitchFamily="18" charset="0"/>
              </a:rPr>
              <a:t> oldest bar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D’Hanekeef</a:t>
            </a:r>
            <a:r>
              <a:rPr lang="en-GB" sz="1800" dirty="0">
                <a:effectLst/>
                <a:latin typeface="Arial" panose="020B0604020202020204" pitchFamily="34" charset="0"/>
                <a:ea typeface="Calibri" panose="020F0502020204030204" pitchFamily="34" charset="0"/>
                <a:cs typeface="Times New Roman" panose="02020603050405020304" pitchFamily="18" charset="0"/>
              </a:rPr>
              <a:t> where they serve over 50 different beers.</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On Saturday morning there is a market in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GB" sz="1800" dirty="0">
                <a:effectLst/>
                <a:latin typeface="Arial" panose="020B0604020202020204" pitchFamily="34" charset="0"/>
                <a:ea typeface="Calibri" panose="020F0502020204030204" pitchFamily="34" charset="0"/>
                <a:cs typeface="Times New Roman" panose="02020603050405020304" pitchFamily="18" charset="0"/>
              </a:rPr>
              <a:t>. If you park on the </a:t>
            </a:r>
            <a:r>
              <a:rPr lang="en-GB" sz="1800"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Douaneplein</a:t>
            </a:r>
            <a:r>
              <a:rPr lang="en-GB" sz="1800" dirty="0">
                <a:effectLst/>
                <a:latin typeface="Arial" panose="020B0604020202020204" pitchFamily="34" charset="0"/>
                <a:ea typeface="Calibri" panose="020F0502020204030204" pitchFamily="34" charset="0"/>
                <a:cs typeface="Times New Roman" panose="02020603050405020304" pitchFamily="18" charset="0"/>
              </a:rPr>
              <a:t>, just outside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ring,a</a:t>
            </a:r>
            <a:r>
              <a:rPr lang="en-GB" sz="1800" dirty="0">
                <a:effectLst/>
                <a:latin typeface="Arial" panose="020B0604020202020204" pitchFamily="34" charset="0"/>
                <a:ea typeface="Calibri" panose="020F0502020204030204" pitchFamily="34" charset="0"/>
                <a:cs typeface="Times New Roman" panose="02020603050405020304" pitchFamily="18" charset="0"/>
              </a:rPr>
              <a:t> free shuttle brings you to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GB" sz="1800" dirty="0">
                <a:effectLst/>
                <a:latin typeface="Arial" panose="020B0604020202020204" pitchFamily="34" charset="0"/>
                <a:ea typeface="Calibri" panose="020F0502020204030204" pitchFamily="34" charset="0"/>
                <a:cs typeface="Times New Roman" panose="02020603050405020304" pitchFamily="18" charset="0"/>
              </a:rPr>
              <a:t> (only on Saturdays)</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If you want to stay overnight, Martin’s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Patershof</a:t>
            </a:r>
            <a:r>
              <a:rPr lang="en-GB" sz="1800" dirty="0">
                <a:effectLst/>
                <a:latin typeface="Arial" panose="020B0604020202020204" pitchFamily="34" charset="0"/>
                <a:ea typeface="Calibri" panose="020F0502020204030204" pitchFamily="34" charset="0"/>
                <a:cs typeface="Times New Roman" panose="02020603050405020304" pitchFamily="18" charset="0"/>
              </a:rPr>
              <a:t> is a 4 star hotel in a former church.</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BE" sz="1100" dirty="0">
                <a:effectLst/>
                <a:latin typeface="Arial" panose="020B0604020202020204" pitchFamily="34" charset="0"/>
                <a:ea typeface="Calibri" panose="020F0502020204030204" pitchFamily="34" charset="0"/>
                <a:cs typeface="Times New Roman" panose="02020603050405020304" pitchFamily="18" charset="0"/>
              </a:rPr>
              <a:t>                                                                                       </a:t>
            </a:r>
            <a:r>
              <a:rPr lang="nl-BE" sz="1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visitmechelen.be  - Contact Information center:  </a:t>
            </a:r>
            <a:r>
              <a:rPr lang="nl-BE" sz="1100"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Vleeshouwerstraat</a:t>
            </a:r>
            <a:r>
              <a:rPr lang="nl-BE" sz="1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6, 2800 Mechelen</a:t>
            </a:r>
            <a:endParaRPr lang="en-BE"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BE"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E8BBD882-D5CC-4F85-9E7F-5C64CE5B8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91" y="3395834"/>
            <a:ext cx="2675387" cy="3342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5DF2701-30B7-43C8-8C3B-CA7B82728008}"/>
              </a:ext>
            </a:extLst>
          </p:cNvPr>
          <p:cNvSpPr txBox="1"/>
          <p:nvPr/>
        </p:nvSpPr>
        <p:spPr>
          <a:xfrm>
            <a:off x="532737" y="2965836"/>
            <a:ext cx="3013545" cy="369332"/>
          </a:xfrm>
          <a:prstGeom prst="rect">
            <a:avLst/>
          </a:prstGeom>
          <a:noFill/>
        </p:spPr>
        <p:txBody>
          <a:bodyPr wrap="square" rtlCol="0">
            <a:spAutoFit/>
          </a:bodyPr>
          <a:lstStyle/>
          <a:p>
            <a:r>
              <a:rPr lang="en-GB" dirty="0" err="1">
                <a:solidFill>
                  <a:schemeClr val="accent6">
                    <a:lumMod val="75000"/>
                  </a:schemeClr>
                </a:solidFill>
              </a:rPr>
              <a:t>Binnenhof</a:t>
            </a:r>
            <a:endParaRPr lang="en-BE" dirty="0">
              <a:solidFill>
                <a:schemeClr val="accent6">
                  <a:lumMod val="75000"/>
                </a:schemeClr>
              </a:solidFill>
            </a:endParaRPr>
          </a:p>
        </p:txBody>
      </p:sp>
    </p:spTree>
    <p:extLst>
      <p:ext uri="{BB962C8B-B14F-4D97-AF65-F5344CB8AC3E}">
        <p14:creationId xmlns:p14="http://schemas.microsoft.com/office/powerpoint/2010/main" val="207180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97527026-DADA-43AF-BBB5-3B2D380EF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0CE7295D-346F-4C12-BFC6-7C0B3D6974D4}"/>
              </a:ext>
            </a:extLst>
          </p:cNvPr>
          <p:cNvSpPr txBox="1"/>
          <p:nvPr/>
        </p:nvSpPr>
        <p:spPr>
          <a:xfrm>
            <a:off x="2208474" y="230916"/>
            <a:ext cx="8692763" cy="3879973"/>
          </a:xfrm>
          <a:prstGeom prst="rect">
            <a:avLst/>
          </a:prstGeom>
          <a:noFill/>
        </p:spPr>
        <p:txBody>
          <a:bodyPr wrap="square">
            <a:spAutoFit/>
          </a:bodyPr>
          <a:lstStyle/>
          <a:p>
            <a:pPr>
              <a:lnSpc>
                <a:spcPct val="115000"/>
              </a:lnSpc>
              <a:spcBef>
                <a:spcPts val="1500"/>
              </a:spcBef>
              <a:spcAft>
                <a:spcPts val="75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Discover the longest inclined plane in the world ! </a:t>
            </a:r>
            <a:endParaRPr lang="en-BE" sz="16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750"/>
              </a:spcAft>
            </a:pPr>
            <a:r>
              <a:rPr lang="en-GB" sz="1600" dirty="0">
                <a:solidFill>
                  <a:srgbClr val="000000"/>
                </a:solidFill>
                <a:effectLst/>
                <a:latin typeface="Arial" panose="020B0604020202020204" pitchFamily="34" charset="0"/>
                <a:ea typeface="Times New Roman" panose="02020603050405020304" pitchFamily="18" charset="0"/>
              </a:rPr>
              <a:t>Launched in 1968, </a:t>
            </a:r>
            <a:r>
              <a:rPr lang="en-GB" sz="1600" b="1" dirty="0">
                <a:solidFill>
                  <a:schemeClr val="accent2">
                    <a:lumMod val="75000"/>
                  </a:schemeClr>
                </a:solidFill>
                <a:effectLst/>
                <a:latin typeface="Arial" panose="020B0604020202020204" pitchFamily="34" charset="0"/>
                <a:ea typeface="Times New Roman" panose="02020603050405020304" pitchFamily="18" charset="0"/>
              </a:rPr>
              <a:t>the Sloping Lock of </a:t>
            </a:r>
            <a:r>
              <a:rPr lang="en-GB" sz="1600" b="1" dirty="0" err="1">
                <a:solidFill>
                  <a:schemeClr val="accent2">
                    <a:lumMod val="75000"/>
                  </a:schemeClr>
                </a:solidFill>
                <a:effectLst/>
                <a:latin typeface="Arial" panose="020B0604020202020204" pitchFamily="34" charset="0"/>
                <a:ea typeface="Times New Roman" panose="02020603050405020304" pitchFamily="18" charset="0"/>
              </a:rPr>
              <a:t>Ronquières</a:t>
            </a:r>
            <a:r>
              <a:rPr lang="en-GB" sz="1600" b="1" dirty="0">
                <a:solidFill>
                  <a:schemeClr val="accent2">
                    <a:lumMod val="75000"/>
                  </a:schemeClr>
                </a:solidFill>
                <a:effectLst/>
                <a:latin typeface="Arial" panose="020B0604020202020204" pitchFamily="34" charset="0"/>
                <a:ea typeface="Times New Roman" panose="02020603050405020304" pitchFamily="18" charset="0"/>
              </a:rPr>
              <a:t> </a:t>
            </a:r>
            <a:r>
              <a:rPr lang="en-GB" sz="1600" dirty="0">
                <a:solidFill>
                  <a:srgbClr val="000000"/>
                </a:solidFill>
                <a:effectLst/>
                <a:latin typeface="Arial" panose="020B0604020202020204" pitchFamily="34" charset="0"/>
                <a:ea typeface="Times New Roman" panose="02020603050405020304" pitchFamily="18" charset="0"/>
              </a:rPr>
              <a:t>is one of the most outstanding technical achievements of the second half of the 20th century. </a:t>
            </a:r>
            <a:endParaRPr lang="en-BE" sz="1600" dirty="0">
              <a:effectLst/>
              <a:latin typeface="Times New Roman" panose="02020603050405020304" pitchFamily="18" charset="0"/>
              <a:ea typeface="Times New Roman" panose="02020603050405020304" pitchFamily="18" charset="0"/>
            </a:endParaRPr>
          </a:p>
          <a:p>
            <a:pPr>
              <a:spcAft>
                <a:spcPts val="750"/>
              </a:spcAft>
            </a:pPr>
            <a:r>
              <a:rPr lang="en-GB" sz="1600" dirty="0">
                <a:solidFill>
                  <a:srgbClr val="000000"/>
                </a:solidFill>
                <a:effectLst/>
                <a:latin typeface="Arial" panose="020B0604020202020204" pitchFamily="34" charset="0"/>
                <a:ea typeface="Times New Roman" panose="02020603050405020304" pitchFamily="18" charset="0"/>
              </a:rPr>
              <a:t>Still today considered to be the longest inclined plane in the world with its slope of 1432 metres, it allows inland waterway vessels to cross a difference in height of 68 metres on the Charleroi-Brussels canal.  </a:t>
            </a:r>
            <a:endParaRPr lang="en-BE" sz="1600" dirty="0">
              <a:effectLst/>
              <a:latin typeface="Times New Roman" panose="02020603050405020304" pitchFamily="18" charset="0"/>
              <a:ea typeface="Times New Roman" panose="02020603050405020304" pitchFamily="18" charset="0"/>
            </a:endParaRPr>
          </a:p>
          <a:p>
            <a:pPr>
              <a:spcAft>
                <a:spcPts val="750"/>
              </a:spcAft>
            </a:pPr>
            <a:r>
              <a:rPr lang="en-GB" sz="1600" dirty="0">
                <a:solidFill>
                  <a:srgbClr val="000000"/>
                </a:solidFill>
                <a:effectLst/>
                <a:latin typeface="Arial" panose="020B0604020202020204" pitchFamily="34" charset="0"/>
                <a:ea typeface="Times New Roman" panose="02020603050405020304" pitchFamily="18" charset="0"/>
              </a:rPr>
              <a:t>The ship sails into a huge container (90 meters) that is then pulled up the slope by steel cables and an electromotor. It looks like it is going very slow but it only takes 20 minutes for the ship to go up or down.  Before they needed to go through 16 locks which took them 2 days. </a:t>
            </a:r>
            <a:endParaRPr lang="en-BE" sz="1600" dirty="0">
              <a:effectLst/>
              <a:latin typeface="Times New Roman" panose="02020603050405020304" pitchFamily="18" charset="0"/>
              <a:ea typeface="Times New Roman" panose="02020603050405020304" pitchFamily="18" charset="0"/>
            </a:endParaRPr>
          </a:p>
          <a:p>
            <a:pPr>
              <a:spcAft>
                <a:spcPts val="750"/>
              </a:spcAft>
            </a:pPr>
            <a:r>
              <a:rPr lang="en-GB" sz="1600" dirty="0">
                <a:solidFill>
                  <a:srgbClr val="000000"/>
                </a:solidFill>
                <a:effectLst/>
                <a:latin typeface="Arial" panose="020B0604020202020204" pitchFamily="34" charset="0"/>
                <a:ea typeface="Times New Roman" panose="02020603050405020304" pitchFamily="18" charset="0"/>
              </a:rPr>
              <a:t>Unfortunately, the main ‘user’ of the system, the Walloon coal industry collapsed shortly after the system was introduced and for some decades the amount of traffic was much lower than expected.  Nowadays, more and more ships are using the lock again. </a:t>
            </a:r>
            <a:endParaRPr lang="en-BE" sz="1600" dirty="0">
              <a:effectLst/>
              <a:latin typeface="Times New Roman" panose="02020603050405020304" pitchFamily="18" charset="0"/>
              <a:ea typeface="Times New Roman" panose="02020603050405020304" pitchFamily="18" charset="0"/>
            </a:endParaRPr>
          </a:p>
          <a:p>
            <a:pPr>
              <a:lnSpc>
                <a:spcPct val="115000"/>
              </a:lnSpc>
              <a:spcBef>
                <a:spcPts val="360"/>
              </a:spcBef>
              <a:spcAft>
                <a:spcPts val="600"/>
              </a:spcAft>
            </a:pPr>
            <a:r>
              <a:rPr lang="en-GB" sz="10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https://www.canalducentre.be/en/visits/the-sloping-lock-of-ronquieres/</a:t>
            </a:r>
            <a:endParaRPr lang="en-BE"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1CAD555-E285-4B3B-9D8C-41A778F30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18" y="4065725"/>
            <a:ext cx="4022370" cy="2684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706BD19-F87A-43E5-A590-0A02E566CD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098" y="4078819"/>
            <a:ext cx="5113351" cy="2684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760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76EA9088-3973-426B-B6E3-E33E98D74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1304CD21-3FBB-491E-9901-131869896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95" y="1869567"/>
            <a:ext cx="6345936" cy="4154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EC9F569-593E-4874-AF75-4F1D1F914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5831" y="312686"/>
            <a:ext cx="4023358" cy="6035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188307B8-7A6B-453B-9F81-AEA8295B9FCC}"/>
              </a:ext>
            </a:extLst>
          </p:cNvPr>
          <p:cNvSpPr txBox="1"/>
          <p:nvPr/>
        </p:nvSpPr>
        <p:spPr>
          <a:xfrm>
            <a:off x="2375452" y="717807"/>
            <a:ext cx="6118528" cy="1077218"/>
          </a:xfrm>
          <a:prstGeom prst="rect">
            <a:avLst/>
          </a:prstGeom>
          <a:noFill/>
        </p:spPr>
        <p:txBody>
          <a:bodyPr wrap="square">
            <a:spAutoFit/>
          </a:bodyPr>
          <a:lstStyle/>
          <a:p>
            <a:r>
              <a:rPr lang="en-GB" sz="3200" b="1" dirty="0">
                <a:solidFill>
                  <a:schemeClr val="accent2">
                    <a:lumMod val="75000"/>
                  </a:schemeClr>
                </a:solidFill>
                <a:latin typeface="Arial" panose="020B0604020202020204" pitchFamily="34" charset="0"/>
                <a:ea typeface="Times New Roman" panose="02020603050405020304" pitchFamily="18" charset="0"/>
              </a:rPr>
              <a:t>T</a:t>
            </a:r>
            <a:r>
              <a:rPr lang="en-GB" sz="3200" b="1" dirty="0">
                <a:solidFill>
                  <a:schemeClr val="accent2">
                    <a:lumMod val="75000"/>
                  </a:schemeClr>
                </a:solidFill>
                <a:effectLst/>
                <a:latin typeface="Arial" panose="020B0604020202020204" pitchFamily="34" charset="0"/>
                <a:ea typeface="Times New Roman" panose="02020603050405020304" pitchFamily="18" charset="0"/>
              </a:rPr>
              <a:t>he Sloping Lock of </a:t>
            </a:r>
            <a:r>
              <a:rPr lang="en-GB" sz="3200" b="1" dirty="0" err="1">
                <a:solidFill>
                  <a:schemeClr val="accent2">
                    <a:lumMod val="75000"/>
                  </a:schemeClr>
                </a:solidFill>
                <a:effectLst/>
                <a:latin typeface="Arial" panose="020B0604020202020204" pitchFamily="34" charset="0"/>
                <a:ea typeface="Times New Roman" panose="02020603050405020304" pitchFamily="18" charset="0"/>
              </a:rPr>
              <a:t>Ronquières</a:t>
            </a:r>
            <a:r>
              <a:rPr lang="en-GB" sz="3200" b="1" dirty="0">
                <a:solidFill>
                  <a:schemeClr val="accent2">
                    <a:lumMod val="75000"/>
                  </a:schemeClr>
                </a:solidFill>
                <a:effectLst/>
                <a:latin typeface="Arial" panose="020B0604020202020204" pitchFamily="34" charset="0"/>
                <a:ea typeface="Times New Roman" panose="02020603050405020304" pitchFamily="18" charset="0"/>
              </a:rPr>
              <a:t> </a:t>
            </a:r>
            <a:endParaRPr lang="en-BE" sz="3200" dirty="0"/>
          </a:p>
        </p:txBody>
      </p:sp>
    </p:spTree>
    <p:extLst>
      <p:ext uri="{BB962C8B-B14F-4D97-AF65-F5344CB8AC3E}">
        <p14:creationId xmlns:p14="http://schemas.microsoft.com/office/powerpoint/2010/main" val="340581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E874E758-E3B0-4ABE-9364-BFFD06486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D44C6B9-D06C-4FF8-9B1D-305CB098D327}"/>
              </a:ext>
            </a:extLst>
          </p:cNvPr>
          <p:cNvSpPr txBox="1"/>
          <p:nvPr/>
        </p:nvSpPr>
        <p:spPr>
          <a:xfrm>
            <a:off x="2194560" y="0"/>
            <a:ext cx="9740347" cy="3958199"/>
          </a:xfrm>
          <a:prstGeom prst="rect">
            <a:avLst/>
          </a:prstGeom>
          <a:noFill/>
        </p:spPr>
        <p:txBody>
          <a:bodyPr wrap="square">
            <a:spAutoFit/>
          </a:bodyPr>
          <a:lstStyle/>
          <a:p>
            <a:pPr>
              <a:lnSpc>
                <a:spcPct val="115000"/>
              </a:lnSpc>
              <a:spcBef>
                <a:spcPts val="360"/>
              </a:spcBef>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B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60"/>
              </a:spcBef>
              <a:spcAft>
                <a:spcPts val="600"/>
              </a:spcAft>
            </a:pPr>
            <a:r>
              <a:rPr lang="en-GB" sz="2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The Four Lifts on the Canal du Centre </a:t>
            </a:r>
            <a:r>
              <a:rPr lang="en-GB"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 of Hainaut) </a:t>
            </a:r>
            <a:endParaRPr lang="en-B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60"/>
              </a:spcBef>
              <a:spcAft>
                <a:spcPts val="600"/>
              </a:spcAf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Canal du centre is a canal that links the rivers Meuse and </a:t>
            </a:r>
            <a:r>
              <a:rPr lang="en-GB"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Schelde</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60"/>
              </a:spcBef>
              <a:spcAft>
                <a:spcPts val="600"/>
              </a:spcAf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Belgians wanted an inland waterway that connected the two rivers but the problem was the height difference between the two rivers (approx.96 meters).  </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60"/>
              </a:spcBef>
              <a:spcAft>
                <a:spcPts val="600"/>
              </a:spcAf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would require as many as 32 locks which was not feasible. So a plan was adopted to use boat lifts instead of locks. </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60"/>
              </a:spcBef>
              <a:spcAft>
                <a:spcPts val="600"/>
              </a:spcAf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canal begins at the west of Mons and goes through the  towns of </a:t>
            </a:r>
            <a:r>
              <a:rPr lang="en-GB"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Nimy</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Obourg</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Villes</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a:t>
            </a:r>
            <a:r>
              <a:rPr lang="en-GB"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Haine</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Thieu.  </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60"/>
              </a:spcBef>
              <a:spcAft>
                <a:spcPts val="600"/>
              </a:spcAf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section is 15 km and has a relief of 23.26 meters. It climbs by means of six locks.  </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60"/>
              </a:spcBef>
              <a:spcAft>
                <a:spcPts val="600"/>
              </a:spcAf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next section was the problem: the route between Thieu and </a:t>
            </a:r>
            <a:r>
              <a:rPr lang="en-GB"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Houdeng-Goegnoes</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climbs 66 meters over a distance of 6790 meter.</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60"/>
              </a:spcBef>
              <a:spcAft>
                <a:spcPts val="600"/>
              </a:spcAf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section contains the boat lifts. </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60"/>
              </a:spcBef>
              <a:spcAft>
                <a:spcPts val="600"/>
              </a:spcAf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first lift was built between 1885 and 1888. The three other lifts were finished in 1917 and inaugurated in 1919. </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6AC701A-3DF1-455A-A82E-4BCDD27BC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4031311"/>
            <a:ext cx="1997901" cy="2680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BC8AAA1-0289-4BDB-AC6E-BB265AB035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359" y="4031311"/>
            <a:ext cx="1902901" cy="2691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324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64DFC4A4-4515-4E93-8DDE-6D35CF070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B227B1A-E2FA-46AC-8A14-2C4A50069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96" y="2844294"/>
            <a:ext cx="6585670" cy="3763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1B83C5B-74B8-43BF-8980-048F5B5C5CDD}"/>
              </a:ext>
            </a:extLst>
          </p:cNvPr>
          <p:cNvSpPr txBox="1"/>
          <p:nvPr/>
        </p:nvSpPr>
        <p:spPr>
          <a:xfrm>
            <a:off x="2200523" y="180256"/>
            <a:ext cx="9758239" cy="2558136"/>
          </a:xfrm>
          <a:prstGeom prst="rect">
            <a:avLst/>
          </a:prstGeom>
          <a:noFill/>
        </p:spPr>
        <p:txBody>
          <a:bodyPr wrap="square">
            <a:spAutoFit/>
          </a:bodyPr>
          <a:lstStyle/>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GB" sz="18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four hydraulic boat-lifts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this short stretch of the historic Canal du Centre are industrial monuments of the highest quality. </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They are remarkably well-preserved and a complete example of a late-19th-century industrial landscape. </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the eight hydraulic boat-lifts built at the end of the 19th and beginning of the 20th century, the only ones in the world which still exist in their original working condition are these four lifts on the Canal du Centre. They are now on the UNESCO world heritage list</a:t>
            </a:r>
            <a:endParaRPr lang="en-B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B82FA34-4BE1-407D-A555-20B15AB375AD}"/>
              </a:ext>
            </a:extLst>
          </p:cNvPr>
          <p:cNvSpPr txBox="1"/>
          <p:nvPr/>
        </p:nvSpPr>
        <p:spPr>
          <a:xfrm>
            <a:off x="7694875" y="2722075"/>
            <a:ext cx="4057153" cy="525785"/>
          </a:xfrm>
          <a:prstGeom prst="rect">
            <a:avLst/>
          </a:prstGeom>
          <a:noFill/>
        </p:spPr>
        <p:txBody>
          <a:bodyPr wrap="square">
            <a:spAutoFit/>
          </a:bodyPr>
          <a:lstStyle/>
          <a:p>
            <a:pPr>
              <a:lnSpc>
                <a:spcPct val="115000"/>
              </a:lnSpc>
              <a:spcBef>
                <a:spcPts val="1500"/>
              </a:spcBef>
              <a:spcAft>
                <a:spcPts val="750"/>
              </a:spcAft>
            </a:pPr>
            <a:r>
              <a:rPr lang="en-GB" sz="1000" b="0" u="sng"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https://www.canalducentre.be/en/visits/the-historic-canal-centre/</a:t>
            </a:r>
            <a:endParaRPr lang="en-BE" sz="1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750"/>
              </a:spcAft>
            </a:pPr>
            <a:r>
              <a:rPr lang="en-GB" sz="1000" u="sng" dirty="0">
                <a:solidFill>
                  <a:srgbClr val="000000"/>
                </a:solidFill>
                <a:effectLst/>
                <a:latin typeface="Arial" panose="020B0604020202020204" pitchFamily="34" charset="0"/>
                <a:ea typeface="Times New Roman" panose="02020603050405020304" pitchFamily="18" charset="0"/>
                <a:hlinkClick r:id="rId5"/>
              </a:rPr>
              <a:t>http://voiesdeau.hainaut.be/fr/formule/location-bateaux-electriques/</a:t>
            </a:r>
            <a:endParaRPr lang="en-BE"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863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E8A19116-4440-4ECE-8780-EEAEAB80F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58E5AE5-5DA5-46DC-9335-B6B735014448}"/>
              </a:ext>
            </a:extLst>
          </p:cNvPr>
          <p:cNvSpPr txBox="1"/>
          <p:nvPr/>
        </p:nvSpPr>
        <p:spPr>
          <a:xfrm>
            <a:off x="2184620" y="266250"/>
            <a:ext cx="9535602" cy="3098733"/>
          </a:xfrm>
          <a:prstGeom prst="rect">
            <a:avLst/>
          </a:prstGeom>
          <a:noFill/>
        </p:spPr>
        <p:txBody>
          <a:bodyPr wrap="square">
            <a:spAutoFit/>
          </a:bodyPr>
          <a:lstStyle/>
          <a:p>
            <a:pPr>
              <a:lnSpc>
                <a:spcPct val="115000"/>
              </a:lnSpc>
              <a:spcBef>
                <a:spcPts val="600"/>
              </a:spcBef>
              <a:spcAft>
                <a:spcPts val="600"/>
              </a:spcAft>
            </a:pPr>
            <a:r>
              <a:rPr lang="en-GB" sz="24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GB" sz="2400" b="1" dirty="0" err="1">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Strépy</a:t>
            </a:r>
            <a:r>
              <a:rPr lang="en-GB" sz="24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-Thieu boat lift</a:t>
            </a:r>
          </a:p>
          <a:p>
            <a:pPr>
              <a:lnSpc>
                <a:spcPct val="115000"/>
              </a:lnSpc>
              <a:spcBef>
                <a:spcPts val="600"/>
              </a:spcBef>
              <a:spcAft>
                <a:spcPts val="600"/>
              </a:spcAft>
            </a:pPr>
            <a:r>
              <a:rPr lang="en-GB" sz="14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400" u="none" strike="noStrike"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3" tooltip="French language"/>
              </a:rPr>
              <a:t>French</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400" i="1" dirty="0">
                <a:effectLst/>
                <a:latin typeface="Arial" panose="020B0604020202020204" pitchFamily="34" charset="0"/>
                <a:ea typeface="Times New Roman" panose="02020603050405020304" pitchFamily="18" charset="0"/>
                <a:cs typeface="Times New Roman" panose="02020603050405020304" pitchFamily="18" charset="0"/>
              </a:rPr>
              <a:t>L'ascenseur funiculaire de </a:t>
            </a:r>
            <a:r>
              <a:rPr lang="fr-FR" sz="1400" i="1" dirty="0" err="1">
                <a:effectLst/>
                <a:latin typeface="Arial" panose="020B0604020202020204" pitchFamily="34" charset="0"/>
                <a:ea typeface="Times New Roman" panose="02020603050405020304" pitchFamily="18" charset="0"/>
                <a:cs typeface="Times New Roman" panose="02020603050405020304" pitchFamily="18" charset="0"/>
              </a:rPr>
              <a:t>Strépy-Thieu</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lies on a branch of the </a:t>
            </a:r>
            <a:r>
              <a:rPr lang="en-GB" sz="1400" u="none" strike="noStrike"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4" tooltip="Canal du Centre (Belgium)"/>
              </a:rPr>
              <a:t>Canal du Centre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in the municipality of </a:t>
            </a:r>
            <a:r>
              <a:rPr lang="en-GB" sz="1400" u="none" strike="noStrike"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5" tooltip="Le Rœulx"/>
              </a:rPr>
              <a:t>Le </a:t>
            </a:r>
            <a:r>
              <a:rPr lang="en-GB" sz="1400" u="none" strike="noStrike" dirty="0" err="1">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5" tooltip="Le Rœulx"/>
              </a:rPr>
              <a:t>Rœulx</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u="none" strike="noStrike"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6" tooltip="Hainaut (province)"/>
              </a:rPr>
              <a:t>Hainaut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u="none" strike="noStrike"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7" tooltip="Belgium"/>
              </a:rPr>
              <a:t>Belgium</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In 1957  the canal needed to be enlarged so that boats with a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deplacement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of 1350 tons would be able to pass. </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At a certain point it was decided to alter the course of the canal rather than to enlarge it and a parallel canal was built.  In the nineties a new boat lift was invented. It would replace the 4 lifts and 2 locks on the former canal.</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With a height difference of 73.15 metres between the upstream and downstream reaches, it was the tallest </a:t>
            </a:r>
            <a:r>
              <a:rPr lang="en-GB" sz="1400" u="none" strike="noStrike"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8" tooltip="Boat lift"/>
              </a:rPr>
              <a:t>boat lift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in the world upon its completion, and remained so until the </a:t>
            </a:r>
            <a:r>
              <a:rPr lang="en-GB" sz="1400" u="none" strike="noStrike" dirty="0">
                <a:solidFill>
                  <a:srgbClr val="0645AD"/>
                </a:solidFill>
                <a:effectLst/>
                <a:latin typeface="Arial" panose="020B0604020202020204" pitchFamily="34" charset="0"/>
                <a:ea typeface="Times New Roman" panose="02020603050405020304" pitchFamily="18" charset="0"/>
                <a:cs typeface="Times New Roman" panose="02020603050405020304" pitchFamily="18" charset="0"/>
                <a:hlinkClick r:id="rId9" tooltip="Three Gorges Dam"/>
              </a:rPr>
              <a:t>Three Gorges Dam ship lift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in China was completed in January 2016.  </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E8BC51B-487C-4601-ADBB-4F0E931E81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523" y="3653732"/>
            <a:ext cx="3957085" cy="3038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D700BE9-54DA-41A3-85B6-249F37E10A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3663" y="3449295"/>
            <a:ext cx="5860112" cy="3293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884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95434FE6-4458-40DF-8A60-0F533F850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2C60620-B610-4C32-9C4E-32B75D8E5846}"/>
              </a:ext>
            </a:extLst>
          </p:cNvPr>
          <p:cNvSpPr txBox="1"/>
          <p:nvPr/>
        </p:nvSpPr>
        <p:spPr>
          <a:xfrm>
            <a:off x="2192571" y="571193"/>
            <a:ext cx="9225502" cy="2208297"/>
          </a:xfrm>
          <a:prstGeom prst="rect">
            <a:avLst/>
          </a:prstGeom>
          <a:noFill/>
        </p:spPr>
        <p:txBody>
          <a:bodyPr wrap="square">
            <a:spAutoFit/>
          </a:bodyPr>
          <a:lstStyle/>
          <a:p>
            <a:pPr>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a:t>
            </a:r>
            <a:r>
              <a:rPr lang="en-GB" sz="14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structure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consists of two independent counterweight caissons which travel vertically between the upstream and downstream sections.  Because of the Archimedes principle, the caissons weigh the same whether they are laden with a boat or simply contain water. </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Unfortunately, by the time it was finished in 2002 there was no more coal and steel industry in the Borinage and not as many ships sailing by as foreseen.  </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effectLst/>
                <a:latin typeface="Arial" panose="020B0604020202020204" pitchFamily="34" charset="0"/>
                <a:ea typeface="Times New Roman" panose="02020603050405020304" pitchFamily="18" charset="0"/>
              </a:rPr>
              <a:t>So for a long time it was considered as one of the public works that cost a fortune (647 mil. Euro) tax payers money with hardly a contribution to the country.  Over the years many tourists were visiting the boat lift and pleasure boats started to make cruises on the canal. </a:t>
            </a:r>
            <a:endParaRPr lang="en-BE" sz="1400" dirty="0"/>
          </a:p>
        </p:txBody>
      </p:sp>
      <p:pic>
        <p:nvPicPr>
          <p:cNvPr id="6" name="Picture 5">
            <a:extLst>
              <a:ext uri="{FF2B5EF4-FFF2-40B4-BE49-F238E27FC236}">
                <a16:creationId xmlns:a16="http://schemas.microsoft.com/office/drawing/2014/main" id="{0D714547-2226-43EE-B049-3FBD2EBCD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02" y="3490623"/>
            <a:ext cx="4896013" cy="3264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56D6FDA-27B0-4EAB-840F-7EBB99D4C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4528" y="3832434"/>
            <a:ext cx="5168515" cy="2894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52E15CC1-D6B4-441F-A6AB-281CA33DEC6F}"/>
              </a:ext>
            </a:extLst>
          </p:cNvPr>
          <p:cNvSpPr txBox="1"/>
          <p:nvPr/>
        </p:nvSpPr>
        <p:spPr>
          <a:xfrm>
            <a:off x="2184621" y="2800091"/>
            <a:ext cx="7881730" cy="324128"/>
          </a:xfrm>
          <a:prstGeom prst="rect">
            <a:avLst/>
          </a:prstGeom>
          <a:noFill/>
        </p:spPr>
        <p:txBody>
          <a:bodyPr wrap="square">
            <a:spAutoFit/>
          </a:bodyPr>
          <a:lstStyle/>
          <a:p>
            <a:pPr>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And now with the inland navigation transport growing again, it finally starts to be really useful.</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CA221D1-34E0-4D81-BC17-47369C07DE18}"/>
              </a:ext>
            </a:extLst>
          </p:cNvPr>
          <p:cNvSpPr txBox="1"/>
          <p:nvPr/>
        </p:nvSpPr>
        <p:spPr>
          <a:xfrm>
            <a:off x="5818368" y="3052956"/>
            <a:ext cx="6116540" cy="713144"/>
          </a:xfrm>
          <a:prstGeom prst="rect">
            <a:avLst/>
          </a:prstGeom>
          <a:noFill/>
        </p:spPr>
        <p:txBody>
          <a:bodyPr wrap="square">
            <a:spAutoFit/>
          </a:bodyPr>
          <a:lstStyle/>
          <a:p>
            <a:pPr>
              <a:lnSpc>
                <a:spcPct val="115000"/>
              </a:lnSpc>
              <a:spcBef>
                <a:spcPts val="600"/>
              </a:spcBef>
              <a:spcAft>
                <a:spcPts val="600"/>
              </a:spcAft>
            </a:pPr>
            <a:r>
              <a:rPr lang="en-GB" sz="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https://www.youtube.com/watch?v=wySQJ9hJQv8</a:t>
            </a:r>
            <a:endParaRPr lang="en-BE"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https://www.google.com/maps?f=d&amp;dirflg=d&amp;saddr=&amp;daddr=Rue%20Raymond%20Cordier%2050,7070,Thieu,BE</a:t>
            </a:r>
            <a:endParaRPr lang="en-BE"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visitwallonia.be</a:t>
            </a:r>
            <a:endParaRPr lang="en-BE"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931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03BAC8E9-4F1F-4032-AF89-49ED3F15F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6A537052-841A-49F8-A6E7-44F9EF3AC143}"/>
              </a:ext>
            </a:extLst>
          </p:cNvPr>
          <p:cNvSpPr txBox="1"/>
          <p:nvPr/>
        </p:nvSpPr>
        <p:spPr>
          <a:xfrm>
            <a:off x="2160767" y="213925"/>
            <a:ext cx="9694628" cy="3106491"/>
          </a:xfrm>
          <a:prstGeom prst="rect">
            <a:avLst/>
          </a:prstGeom>
          <a:noFill/>
        </p:spPr>
        <p:txBody>
          <a:bodyPr wrap="square">
            <a:spAutoFit/>
          </a:bodyPr>
          <a:lstStyle/>
          <a:p>
            <a:pPr>
              <a:lnSpc>
                <a:spcPct val="115000"/>
              </a:lnSpc>
              <a:spcAft>
                <a:spcPts val="1000"/>
              </a:spcAft>
            </a:pPr>
            <a:r>
              <a:rPr lang="en-GB" sz="3200" b="1" dirty="0" err="1">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Mechelen</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600" dirty="0">
                <a:effectLst/>
                <a:latin typeface="Arial" panose="020B0604020202020204" pitchFamily="34" charset="0"/>
                <a:ea typeface="Calibri" panose="020F0502020204030204" pitchFamily="34" charset="0"/>
                <a:cs typeface="Times New Roman" panose="02020603050405020304" pitchFamily="18" charset="0"/>
              </a:rPr>
              <a:t>is a very nice provincial city, situated between Brussels and Antwerp. It is just a 20 minutes train journey from both cities.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Mechelen</a:t>
            </a:r>
            <a:r>
              <a:rPr lang="en-GB" sz="1600" dirty="0">
                <a:effectLst/>
                <a:latin typeface="Arial" panose="020B0604020202020204" pitchFamily="34" charset="0"/>
                <a:ea typeface="Calibri" panose="020F0502020204030204" pitchFamily="34" charset="0"/>
                <a:cs typeface="Times New Roman" panose="02020603050405020304" pitchFamily="18" charset="0"/>
              </a:rPr>
              <a:t> has a long history. It once was the capital of the Burgundian Netherlands but it is also a modern city with many young and educated habitants. </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Over the past 20 years, a lot of renovation and restauration has been done and the results are fantastic.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Mechelen</a:t>
            </a:r>
            <a:r>
              <a:rPr lang="en-GB" sz="1600" dirty="0">
                <a:effectLst/>
                <a:latin typeface="Arial" panose="020B0604020202020204" pitchFamily="34" charset="0"/>
                <a:ea typeface="Calibri" panose="020F0502020204030204" pitchFamily="34" charset="0"/>
                <a:cs typeface="Times New Roman" panose="02020603050405020304" pitchFamily="18" charset="0"/>
              </a:rPr>
              <a:t> became a really pleasant place to be.  The city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center</a:t>
            </a:r>
            <a:r>
              <a:rPr lang="en-GB" sz="1600" dirty="0">
                <a:effectLst/>
                <a:latin typeface="Arial" panose="020B0604020202020204" pitchFamily="34" charset="0"/>
                <a:ea typeface="Calibri" panose="020F0502020204030204" pitchFamily="34" charset="0"/>
                <a:cs typeface="Times New Roman" panose="02020603050405020304" pitchFamily="18" charset="0"/>
              </a:rPr>
              <a:t> is stunningly beautiful.  A lot of streets are pedestrian area.  Many young families are moving  to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Mechelen</a:t>
            </a:r>
            <a:r>
              <a:rPr lang="en-GB" sz="1600" dirty="0">
                <a:effectLst/>
                <a:latin typeface="Arial" panose="020B0604020202020204" pitchFamily="34" charset="0"/>
                <a:ea typeface="Calibri" panose="020F0502020204030204" pitchFamily="34" charset="0"/>
                <a:cs typeface="Times New Roman" panose="02020603050405020304" pitchFamily="18" charset="0"/>
              </a:rPr>
              <a:t>. More and more tourists are visiting the city.  There is a very pleasant and positive atmosphere and it is a very safe city.  </a:t>
            </a: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effectLst/>
                <a:latin typeface="Arial" panose="020B0604020202020204" pitchFamily="34" charset="0"/>
                <a:ea typeface="Calibri" panose="020F0502020204030204" pitchFamily="34" charset="0"/>
              </a:rPr>
              <a:t>Tradition and innovation go side by side in </a:t>
            </a:r>
            <a:r>
              <a:rPr lang="en-GB" sz="1600" dirty="0" err="1">
                <a:effectLst/>
                <a:latin typeface="Arial" panose="020B0604020202020204" pitchFamily="34" charset="0"/>
                <a:ea typeface="Calibri" panose="020F0502020204030204" pitchFamily="34" charset="0"/>
              </a:rPr>
              <a:t>Mechelen</a:t>
            </a:r>
            <a:r>
              <a:rPr lang="en-GB" sz="1600" dirty="0">
                <a:effectLst/>
                <a:latin typeface="Arial" panose="020B0604020202020204" pitchFamily="34" charset="0"/>
                <a:ea typeface="Calibri" panose="020F0502020204030204" pitchFamily="34" charset="0"/>
              </a:rPr>
              <a:t>.  A lot of new shops are opening, coffee shops  are popping up everywhere, a lot of them serving healthy food </a:t>
            </a:r>
            <a:endParaRPr lang="en-BE" sz="1600" dirty="0"/>
          </a:p>
        </p:txBody>
      </p:sp>
      <p:pic>
        <p:nvPicPr>
          <p:cNvPr id="8" name="Picture 7">
            <a:extLst>
              <a:ext uri="{FF2B5EF4-FFF2-40B4-BE49-F238E27FC236}">
                <a16:creationId xmlns:a16="http://schemas.microsoft.com/office/drawing/2014/main" id="{ACDC353D-74F0-4D57-A4FD-3F08D3CEB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73" y="3794263"/>
            <a:ext cx="4815177" cy="2708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B58F6AF9-B574-4AC4-A522-AAE062403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787" y="3766060"/>
            <a:ext cx="4135052" cy="2751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92810A6C-4178-48EF-A427-C258C9E86C25}"/>
              </a:ext>
            </a:extLst>
          </p:cNvPr>
          <p:cNvSpPr txBox="1"/>
          <p:nvPr/>
        </p:nvSpPr>
        <p:spPr>
          <a:xfrm>
            <a:off x="405517" y="3355451"/>
            <a:ext cx="2695492" cy="369332"/>
          </a:xfrm>
          <a:prstGeom prst="rect">
            <a:avLst/>
          </a:prstGeom>
          <a:noFill/>
        </p:spPr>
        <p:txBody>
          <a:bodyPr wrap="square" rtlCol="0">
            <a:spAutoFit/>
          </a:bodyPr>
          <a:lstStyle/>
          <a:p>
            <a:r>
              <a:rPr lang="en-GB" dirty="0">
                <a:solidFill>
                  <a:schemeClr val="accent6">
                    <a:lumMod val="75000"/>
                  </a:schemeClr>
                </a:solidFill>
              </a:rPr>
              <a:t>OLV </a:t>
            </a:r>
            <a:r>
              <a:rPr lang="en-GB" dirty="0" err="1">
                <a:solidFill>
                  <a:schemeClr val="accent6">
                    <a:lumMod val="75000"/>
                  </a:schemeClr>
                </a:solidFill>
              </a:rPr>
              <a:t>straat</a:t>
            </a:r>
            <a:endParaRPr lang="en-BE" dirty="0">
              <a:solidFill>
                <a:schemeClr val="accent6">
                  <a:lumMod val="75000"/>
                </a:schemeClr>
              </a:solidFill>
            </a:endParaRPr>
          </a:p>
        </p:txBody>
      </p:sp>
      <p:sp>
        <p:nvSpPr>
          <p:cNvPr id="13" name="TextBox 12">
            <a:extLst>
              <a:ext uri="{FF2B5EF4-FFF2-40B4-BE49-F238E27FC236}">
                <a16:creationId xmlns:a16="http://schemas.microsoft.com/office/drawing/2014/main" id="{A9055FAD-E07B-4002-ABCE-394472EC866C}"/>
              </a:ext>
            </a:extLst>
          </p:cNvPr>
          <p:cNvSpPr txBox="1"/>
          <p:nvPr/>
        </p:nvSpPr>
        <p:spPr>
          <a:xfrm>
            <a:off x="7474226" y="3347499"/>
            <a:ext cx="3419061" cy="369332"/>
          </a:xfrm>
          <a:prstGeom prst="rect">
            <a:avLst/>
          </a:prstGeom>
          <a:noFill/>
        </p:spPr>
        <p:txBody>
          <a:bodyPr wrap="square" rtlCol="0">
            <a:spAutoFit/>
          </a:bodyPr>
          <a:lstStyle/>
          <a:p>
            <a:r>
              <a:rPr lang="en-GB" dirty="0" err="1">
                <a:solidFill>
                  <a:schemeClr val="accent6">
                    <a:lumMod val="75000"/>
                  </a:schemeClr>
                </a:solidFill>
              </a:rPr>
              <a:t>Ij</a:t>
            </a:r>
            <a:r>
              <a:rPr lang="en-GB" dirty="0">
                <a:solidFill>
                  <a:schemeClr val="accent6">
                    <a:lumMod val="75000"/>
                  </a:schemeClr>
                </a:solidFill>
              </a:rPr>
              <a:t> </a:t>
            </a:r>
            <a:r>
              <a:rPr lang="en-GB" dirty="0" err="1">
                <a:solidFill>
                  <a:schemeClr val="accent6">
                    <a:lumMod val="75000"/>
                  </a:schemeClr>
                </a:solidFill>
              </a:rPr>
              <a:t>zerenleen</a:t>
            </a:r>
            <a:r>
              <a:rPr lang="en-GB" dirty="0">
                <a:solidFill>
                  <a:schemeClr val="accent6">
                    <a:lumMod val="75000"/>
                  </a:schemeClr>
                </a:solidFill>
              </a:rPr>
              <a:t> </a:t>
            </a:r>
            <a:r>
              <a:rPr lang="en-GB" dirty="0" err="1">
                <a:solidFill>
                  <a:schemeClr val="accent6">
                    <a:lumMod val="75000"/>
                  </a:schemeClr>
                </a:solidFill>
              </a:rPr>
              <a:t>en</a:t>
            </a:r>
            <a:r>
              <a:rPr lang="en-GB" dirty="0">
                <a:solidFill>
                  <a:schemeClr val="accent6">
                    <a:lumMod val="75000"/>
                  </a:schemeClr>
                </a:solidFill>
              </a:rPr>
              <a:t> OLV </a:t>
            </a:r>
            <a:r>
              <a:rPr lang="en-GB" dirty="0" err="1">
                <a:solidFill>
                  <a:schemeClr val="accent6">
                    <a:lumMod val="75000"/>
                  </a:schemeClr>
                </a:solidFill>
              </a:rPr>
              <a:t>straat</a:t>
            </a:r>
            <a:endParaRPr lang="en-BE" dirty="0">
              <a:solidFill>
                <a:schemeClr val="accent6">
                  <a:lumMod val="75000"/>
                </a:schemeClr>
              </a:solidFill>
            </a:endParaRPr>
          </a:p>
        </p:txBody>
      </p:sp>
    </p:spTree>
    <p:extLst>
      <p:ext uri="{BB962C8B-B14F-4D97-AF65-F5344CB8AC3E}">
        <p14:creationId xmlns:p14="http://schemas.microsoft.com/office/powerpoint/2010/main" val="179342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7464A908-0F8B-4104-9CF7-EA8BA1488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0" y="112009"/>
            <a:ext cx="1841987" cy="144602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7824004-341C-445C-ABA3-625648685933}"/>
              </a:ext>
            </a:extLst>
          </p:cNvPr>
          <p:cNvSpPr txBox="1"/>
          <p:nvPr/>
        </p:nvSpPr>
        <p:spPr>
          <a:xfrm>
            <a:off x="2295939" y="345237"/>
            <a:ext cx="8947205" cy="2429896"/>
          </a:xfrm>
          <a:prstGeom prst="rect">
            <a:avLst/>
          </a:prstGeom>
          <a:noFill/>
        </p:spPr>
        <p:txBody>
          <a:bodyPr wrap="square">
            <a:spAutoFit/>
          </a:bodyPr>
          <a:lstStyle/>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Onze-Lieve-Vrouwestraat</a:t>
            </a:r>
            <a:r>
              <a:rPr lang="en-GB" sz="1800" dirty="0">
                <a:effectLst/>
                <a:latin typeface="Arial" panose="020B0604020202020204" pitchFamily="34" charset="0"/>
                <a:ea typeface="Calibri" panose="020F0502020204030204" pitchFamily="34" charset="0"/>
                <a:cs typeface="Times New Roman" panose="02020603050405020304" pitchFamily="18" charset="0"/>
              </a:rPr>
              <a:t> you will find young designers, a lot of shops with sustainable and ecological goods, special bookshops,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lifstyleshops</a:t>
            </a:r>
            <a:r>
              <a:rPr lang="en-GB" sz="1800" dirty="0">
                <a:effectLst/>
                <a:latin typeface="Arial" panose="020B0604020202020204" pitchFamily="34" charset="0"/>
                <a:ea typeface="Calibri" panose="020F0502020204030204" pitchFamily="34" charset="0"/>
                <a:cs typeface="Times New Roman" panose="02020603050405020304" pitchFamily="18" charset="0"/>
              </a:rPr>
              <a:t> .  Also a very nice family business ‘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Verlinden</a:t>
            </a:r>
            <a:r>
              <a:rPr lang="en-GB" sz="1800" dirty="0">
                <a:effectLst/>
                <a:latin typeface="Arial" panose="020B0604020202020204" pitchFamily="34" charset="0"/>
                <a:ea typeface="Calibri" panose="020F0502020204030204" pitchFamily="34" charset="0"/>
                <a:cs typeface="Times New Roman" panose="02020603050405020304" pitchFamily="18" charset="0"/>
              </a:rPr>
              <a:t>’, where you will find everything for the bed, including fancy pyjama’s. </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On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Korenmarkt</a:t>
            </a:r>
            <a:r>
              <a:rPr lang="en-GB" sz="1800" dirty="0">
                <a:effectLst/>
                <a:latin typeface="Arial" panose="020B0604020202020204" pitchFamily="34" charset="0"/>
                <a:ea typeface="Calibri" panose="020F0502020204030204" pitchFamily="34" charset="0"/>
                <a:cs typeface="Times New Roman" panose="02020603050405020304" pitchFamily="18" charset="0"/>
              </a:rPr>
              <a:t>,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Vismarkt</a:t>
            </a:r>
            <a:r>
              <a:rPr lang="en-GB" sz="1800" dirty="0">
                <a:effectLst/>
                <a:latin typeface="Arial" panose="020B0604020202020204" pitchFamily="34" charset="0"/>
                <a:ea typeface="Calibri" panose="020F0502020204030204" pitchFamily="34" charset="0"/>
                <a:cs typeface="Times New Roman" panose="02020603050405020304" pitchFamily="18" charset="0"/>
              </a:rPr>
              <a:t> and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Ijzerenleen</a:t>
            </a:r>
            <a:r>
              <a:rPr lang="en-GB" sz="1800" dirty="0">
                <a:effectLst/>
                <a:latin typeface="Arial" panose="020B0604020202020204" pitchFamily="34" charset="0"/>
                <a:ea typeface="Calibri" panose="020F0502020204030204" pitchFamily="34" charset="0"/>
                <a:cs typeface="Times New Roman" panose="02020603050405020304" pitchFamily="18" charset="0"/>
              </a:rPr>
              <a:t> you will find a lot of  restaurants, more design stores and some old  traditional high quality family businesses like a cheese shop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Schockaert</a:t>
            </a:r>
            <a:r>
              <a:rPr lang="en-GB" sz="1800" dirty="0">
                <a:effectLst/>
                <a:latin typeface="Arial" panose="020B0604020202020204" pitchFamily="34" charset="0"/>
                <a:ea typeface="Calibri" panose="020F0502020204030204" pitchFamily="34" charset="0"/>
                <a:cs typeface="Times New Roman" panose="02020603050405020304" pitchFamily="18" charset="0"/>
              </a:rPr>
              <a:t>), poultry shop (Maturin), Huis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Windels</a:t>
            </a:r>
            <a:r>
              <a:rPr lang="en-GB" sz="1800" dirty="0">
                <a:effectLst/>
                <a:latin typeface="Arial" panose="020B0604020202020204" pitchFamily="34" charset="0"/>
                <a:ea typeface="Calibri" panose="020F0502020204030204" pitchFamily="34" charset="0"/>
                <a:cs typeface="Times New Roman" panose="02020603050405020304" pitchFamily="18" charset="0"/>
              </a:rPr>
              <a:t> (liquor and tobacco) </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FB113FA-EF58-460D-B258-9EFD696BF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60" y="3352843"/>
            <a:ext cx="4292103" cy="3214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B9E8ACD-E095-46C3-8C7C-79B4306C1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879" y="3516993"/>
            <a:ext cx="7010733" cy="2804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26CC7ABE-BAB2-4378-B931-A5B1A6992552}"/>
              </a:ext>
            </a:extLst>
          </p:cNvPr>
          <p:cNvSpPr txBox="1"/>
          <p:nvPr/>
        </p:nvSpPr>
        <p:spPr>
          <a:xfrm>
            <a:off x="262393" y="2910178"/>
            <a:ext cx="2377440" cy="369332"/>
          </a:xfrm>
          <a:prstGeom prst="rect">
            <a:avLst/>
          </a:prstGeom>
          <a:noFill/>
        </p:spPr>
        <p:txBody>
          <a:bodyPr wrap="square" rtlCol="0">
            <a:spAutoFit/>
          </a:bodyPr>
          <a:lstStyle/>
          <a:p>
            <a:r>
              <a:rPr lang="en-GB" dirty="0" err="1">
                <a:solidFill>
                  <a:schemeClr val="accent6">
                    <a:lumMod val="75000"/>
                  </a:schemeClr>
                </a:solidFill>
              </a:rPr>
              <a:t>Korenmarkt</a:t>
            </a:r>
            <a:endParaRPr lang="en-BE" dirty="0">
              <a:solidFill>
                <a:schemeClr val="accent6">
                  <a:lumMod val="75000"/>
                </a:schemeClr>
              </a:solidFill>
            </a:endParaRPr>
          </a:p>
        </p:txBody>
      </p:sp>
      <p:sp>
        <p:nvSpPr>
          <p:cNvPr id="10" name="TextBox 9">
            <a:extLst>
              <a:ext uri="{FF2B5EF4-FFF2-40B4-BE49-F238E27FC236}">
                <a16:creationId xmlns:a16="http://schemas.microsoft.com/office/drawing/2014/main" id="{69BEDBF2-3462-4641-ACFC-444358BD6502}"/>
              </a:ext>
            </a:extLst>
          </p:cNvPr>
          <p:cNvSpPr txBox="1"/>
          <p:nvPr/>
        </p:nvSpPr>
        <p:spPr>
          <a:xfrm>
            <a:off x="5208104" y="3045350"/>
            <a:ext cx="3419061" cy="381662"/>
          </a:xfrm>
          <a:prstGeom prst="rect">
            <a:avLst/>
          </a:prstGeom>
          <a:noFill/>
        </p:spPr>
        <p:txBody>
          <a:bodyPr wrap="square" rtlCol="0">
            <a:spAutoFit/>
          </a:bodyPr>
          <a:lstStyle/>
          <a:p>
            <a:r>
              <a:rPr lang="en-GB" dirty="0" err="1">
                <a:solidFill>
                  <a:schemeClr val="accent6">
                    <a:lumMod val="75000"/>
                  </a:schemeClr>
                </a:solidFill>
              </a:rPr>
              <a:t>Grootbrug</a:t>
            </a:r>
            <a:endParaRPr lang="en-BE" dirty="0">
              <a:solidFill>
                <a:schemeClr val="accent6">
                  <a:lumMod val="75000"/>
                </a:schemeClr>
              </a:solidFill>
            </a:endParaRPr>
          </a:p>
        </p:txBody>
      </p:sp>
    </p:spTree>
    <p:extLst>
      <p:ext uri="{BB962C8B-B14F-4D97-AF65-F5344CB8AC3E}">
        <p14:creationId xmlns:p14="http://schemas.microsoft.com/office/powerpoint/2010/main" val="2839325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1480</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Office Theme</vt:lpstr>
      <vt:lpstr>Things to do in Belgium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to do in Belgium</dc:title>
  <dc:creator>Loly Aguilera Sobrino</dc:creator>
  <cp:lastModifiedBy>Tanya</cp:lastModifiedBy>
  <cp:revision>4</cp:revision>
  <dcterms:created xsi:type="dcterms:W3CDTF">2021-06-07T19:39:01Z</dcterms:created>
  <dcterms:modified xsi:type="dcterms:W3CDTF">2021-06-23T05:07:20Z</dcterms:modified>
</cp:coreProperties>
</file>